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406F4-B827-4729-8D5D-8F68C5960E2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EC3C1-674E-45D2-AFCF-41D85B077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3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4E455-5145-4C25-91BA-229B6D6A61E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71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83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3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2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1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19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September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September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4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September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1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9 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696464"/>
                </a:solidFill>
              </a:rPr>
              <a:pPr/>
              <a:t>‹#›</a:t>
            </a:fld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1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4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r>
              <a:rPr lang="en-US" smtClean="0"/>
              <a:t>9 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/>
              <a:pPr defTabSz="4572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55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Utopia and Dystopia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Turn to the “Notes” Section of your binder/notebook.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61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Utopia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97280" y="1727718"/>
            <a:ext cx="4937760" cy="736282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97279" y="3761371"/>
            <a:ext cx="4937760" cy="1810089"/>
          </a:xfrm>
        </p:spPr>
        <p:txBody>
          <a:bodyPr>
            <a:normAutofit/>
          </a:bodyPr>
          <a:lstStyle/>
          <a:p>
            <a:r>
              <a:rPr lang="en-US" sz="1800" dirty="0"/>
              <a:t>•Information, independent thought, and freedom are promoted.</a:t>
            </a:r>
          </a:p>
          <a:p>
            <a:r>
              <a:rPr lang="en-US" sz="1800" dirty="0"/>
              <a:t>•A figurehead or concept brings the citizens of the society together, but not treated as singular.</a:t>
            </a:r>
          </a:p>
          <a:p>
            <a:r>
              <a:rPr lang="en-US" sz="1800" dirty="0"/>
              <a:t>•Citizens are truly free to think independently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1097279" y="3168767"/>
            <a:ext cx="4937760" cy="736282"/>
          </a:xfrm>
        </p:spPr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6573048" y="2245573"/>
            <a:ext cx="4937760" cy="3325887"/>
          </a:xfrm>
        </p:spPr>
        <p:txBody>
          <a:bodyPr>
            <a:normAutofit/>
          </a:bodyPr>
          <a:lstStyle/>
          <a:p>
            <a:r>
              <a:rPr lang="en-US" sz="1800" dirty="0"/>
              <a:t>•Citizens have no fear of the outside world.</a:t>
            </a:r>
          </a:p>
          <a:p>
            <a:r>
              <a:rPr lang="en-US" sz="1800" dirty="0"/>
              <a:t>•Citizens live in a harmonious state.</a:t>
            </a:r>
          </a:p>
          <a:p>
            <a:r>
              <a:rPr lang="en-US" sz="1800" dirty="0"/>
              <a:t>•The natural world is embraced and revered.</a:t>
            </a:r>
          </a:p>
          <a:p>
            <a:r>
              <a:rPr lang="en-US" sz="1800" dirty="0" smtClean="0"/>
              <a:t>•</a:t>
            </a:r>
            <a:r>
              <a:rPr lang="en-US" sz="1800" dirty="0"/>
              <a:t>Citizens embrace social and moral ideals. Individuality and innovation are welcomed.</a:t>
            </a:r>
          </a:p>
          <a:p>
            <a:r>
              <a:rPr lang="en-US" sz="1800" dirty="0"/>
              <a:t>•The society evolves with change to make a perfect utopian world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1153757" y="2245573"/>
            <a:ext cx="4824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A place, state, or condition that is ideally perfect in respect of politics, laws, customs, and conditions.</a:t>
            </a:r>
          </a:p>
        </p:txBody>
      </p:sp>
    </p:spTree>
    <p:extLst>
      <p:ext uri="{BB962C8B-B14F-4D97-AF65-F5344CB8AC3E}">
        <p14:creationId xmlns:p14="http://schemas.microsoft.com/office/powerpoint/2010/main" val="187771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Utopian Ideas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utopian works present a world in which societal ideals and </a:t>
            </a:r>
            <a:r>
              <a:rPr lang="en-US" dirty="0" smtClean="0"/>
              <a:t>the common </a:t>
            </a:r>
            <a:r>
              <a:rPr lang="en-US" dirty="0"/>
              <a:t>good of society are maintained through one or more of the following types of beliefs: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b="1" dirty="0" smtClean="0"/>
              <a:t>Economic </a:t>
            </a:r>
            <a:r>
              <a:rPr lang="en-US" b="1" dirty="0"/>
              <a:t>ideas: </a:t>
            </a:r>
            <a:endParaRPr lang="en-US" b="1" dirty="0" smtClean="0"/>
          </a:p>
          <a:p>
            <a:pPr marL="695833" lvl="1" indent="-403225">
              <a:buFont typeface="Wingdings" panose="05000000000000000000" pitchFamily="2" charset="2"/>
              <a:buChar char="Ø"/>
            </a:pPr>
            <a:r>
              <a:rPr lang="en-US" dirty="0" smtClean="0"/>
              <a:t>Money </a:t>
            </a:r>
            <a:r>
              <a:rPr lang="en-US" dirty="0"/>
              <a:t>is abolished. Citizens only do work that they enjoy.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b="1" dirty="0" smtClean="0"/>
              <a:t>Governing </a:t>
            </a:r>
            <a:r>
              <a:rPr lang="en-US" b="1" dirty="0"/>
              <a:t>ideas: </a:t>
            </a:r>
            <a:endParaRPr lang="en-US" b="1" dirty="0" smtClean="0"/>
          </a:p>
          <a:p>
            <a:pPr marL="695833" lvl="1" indent="-403225">
              <a:buFont typeface="Wingdings" panose="05000000000000000000" pitchFamily="2" charset="2"/>
              <a:buChar char="Ø"/>
            </a:pPr>
            <a:r>
              <a:rPr lang="en-US" dirty="0" smtClean="0"/>
              <a:t>Society </a:t>
            </a:r>
            <a:r>
              <a:rPr lang="en-US" dirty="0"/>
              <a:t>is controlled by citizenry in a largely individualist, communal, social and sometimes libertarian “</a:t>
            </a:r>
            <a:r>
              <a:rPr lang="en-US" dirty="0" smtClean="0"/>
              <a:t>government.” </a:t>
            </a:r>
          </a:p>
          <a:p>
            <a:pPr marL="695833" lvl="1" indent="-403225"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term </a:t>
            </a:r>
            <a:r>
              <a:rPr lang="en-US" dirty="0" smtClean="0"/>
              <a:t>“government” is </a:t>
            </a:r>
            <a:r>
              <a:rPr lang="en-US" dirty="0"/>
              <a:t>used loosely, as power is seen to corrupt, so constructed government systems are warned against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326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Utopian Ideas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39913"/>
          </a:xfrm>
        </p:spPr>
        <p:txBody>
          <a:bodyPr>
            <a:normAutofit/>
          </a:bodyPr>
          <a:lstStyle/>
          <a:p>
            <a:pPr marL="349250" indent="-349250">
              <a:buFont typeface="Wingdings" panose="05000000000000000000" pitchFamily="2" charset="2"/>
              <a:buChar char="§"/>
            </a:pPr>
            <a:r>
              <a:rPr lang="en-US" b="1" dirty="0" smtClean="0"/>
              <a:t>Technological </a:t>
            </a:r>
            <a:r>
              <a:rPr lang="en-US" b="1" dirty="0"/>
              <a:t>ideas: </a:t>
            </a:r>
            <a:endParaRPr lang="en-US" b="1" dirty="0" smtClean="0"/>
          </a:p>
          <a:p>
            <a:pPr marL="641858" lvl="1" indent="-349250">
              <a:buFont typeface="Wingdings" panose="05000000000000000000" pitchFamily="2" charset="2"/>
              <a:buChar char="Ø"/>
            </a:pPr>
            <a:r>
              <a:rPr lang="en-US" dirty="0" smtClean="0"/>
              <a:t>Technology </a:t>
            </a:r>
            <a:r>
              <a:rPr lang="en-US" dirty="0"/>
              <a:t>may be embraced to </a:t>
            </a:r>
            <a:r>
              <a:rPr lang="en-US" u="sng" dirty="0"/>
              <a:t>enhance the human living experience </a:t>
            </a:r>
            <a:r>
              <a:rPr lang="en-US" dirty="0"/>
              <a:t>and make human life easier and more convenient. </a:t>
            </a:r>
            <a:endParaRPr lang="en-US" dirty="0" smtClean="0"/>
          </a:p>
          <a:p>
            <a:pPr marL="641858" lvl="1" indent="-349250">
              <a:buFont typeface="Wingdings" panose="05000000000000000000" pitchFamily="2" charset="2"/>
              <a:buChar char="Ø"/>
            </a:pPr>
            <a:r>
              <a:rPr lang="en-US" dirty="0" smtClean="0"/>
              <a:t>Other </a:t>
            </a:r>
            <a:r>
              <a:rPr lang="en-US" dirty="0"/>
              <a:t>ideas propose that technology </a:t>
            </a:r>
            <a:r>
              <a:rPr lang="en-US" u="sng" dirty="0"/>
              <a:t>drives a wedge between humanity and nature</a:t>
            </a:r>
            <a:r>
              <a:rPr lang="en-US" dirty="0"/>
              <a:t>, therefore becoming an evil to society.</a:t>
            </a:r>
          </a:p>
          <a:p>
            <a:pPr marL="349250" indent="-349250">
              <a:buFont typeface="Wingdings" panose="05000000000000000000" pitchFamily="2" charset="2"/>
              <a:buChar char="§"/>
            </a:pPr>
            <a:r>
              <a:rPr lang="en-US" b="1" dirty="0" smtClean="0"/>
              <a:t>Ecological </a:t>
            </a:r>
            <a:r>
              <a:rPr lang="en-US" b="1" dirty="0"/>
              <a:t>ideas: </a:t>
            </a:r>
            <a:endParaRPr lang="en-US" b="1" dirty="0" smtClean="0"/>
          </a:p>
          <a:p>
            <a:pPr marL="641858" lvl="1" indent="-349250">
              <a:buFont typeface="Wingdings" panose="05000000000000000000" pitchFamily="2" charset="2"/>
              <a:buChar char="Ø"/>
            </a:pPr>
            <a:r>
              <a:rPr lang="en-US" dirty="0" smtClean="0"/>
              <a:t>Back </a:t>
            </a:r>
            <a:r>
              <a:rPr lang="en-US" dirty="0"/>
              <a:t>to N</a:t>
            </a:r>
            <a:r>
              <a:rPr lang="en-US" dirty="0" smtClean="0"/>
              <a:t>ature</a:t>
            </a:r>
          </a:p>
          <a:p>
            <a:pPr marL="824738" lvl="2" indent="-349250">
              <a:buFont typeface="Wingdings" panose="05000000000000000000" pitchFamily="2" charset="2"/>
              <a:buChar char="§"/>
            </a:pPr>
            <a:r>
              <a:rPr lang="en-US" dirty="0" smtClean="0"/>
              <a:t>Humans </a:t>
            </a:r>
            <a:r>
              <a:rPr lang="en-US" dirty="0"/>
              <a:t>live harmoniously with nature and reverse the effects of industrialization.</a:t>
            </a:r>
          </a:p>
          <a:p>
            <a:pPr marL="349250" indent="-349250">
              <a:buFont typeface="Wingdings" panose="05000000000000000000" pitchFamily="2" charset="2"/>
              <a:buChar char="§"/>
            </a:pPr>
            <a:r>
              <a:rPr lang="en-US" b="1" dirty="0" smtClean="0"/>
              <a:t>Philosophical/religious </a:t>
            </a:r>
            <a:r>
              <a:rPr lang="en-US" b="1" dirty="0"/>
              <a:t>ideas: </a:t>
            </a:r>
            <a:endParaRPr lang="en-US" b="1" dirty="0" smtClean="0"/>
          </a:p>
          <a:p>
            <a:pPr marL="641858" lvl="1" indent="-349250">
              <a:buFont typeface="Wingdings" panose="05000000000000000000" pitchFamily="2" charset="2"/>
              <a:buChar char="Ø"/>
            </a:pPr>
            <a:r>
              <a:rPr lang="en-US" dirty="0" smtClean="0"/>
              <a:t>Society </a:t>
            </a:r>
            <a:r>
              <a:rPr lang="en-US" dirty="0"/>
              <a:t>believes in a common religious philosophy, some fashion their surroundings around the biblical Garden of Eden. </a:t>
            </a:r>
            <a:endParaRPr lang="en-US" dirty="0" smtClean="0"/>
          </a:p>
          <a:p>
            <a:pPr marL="824738" lvl="2" indent="-349250">
              <a:buFont typeface="Wingdings" panose="05000000000000000000" pitchFamily="2" charset="2"/>
              <a:buChar char="§"/>
            </a:pPr>
            <a:r>
              <a:rPr lang="en-US" dirty="0" smtClean="0"/>
              <a:t>In </a:t>
            </a:r>
            <a:r>
              <a:rPr lang="en-US" dirty="0"/>
              <a:t>inter-religious utopias, all ideas of God are welcomed. </a:t>
            </a:r>
            <a:endParaRPr lang="en-US" dirty="0" smtClean="0"/>
          </a:p>
          <a:p>
            <a:pPr marL="824738" lvl="2" indent="-349250">
              <a:buFont typeface="Wingdings" panose="05000000000000000000" pitchFamily="2" charset="2"/>
              <a:buChar char="§"/>
            </a:pPr>
            <a:r>
              <a:rPr lang="en-US" dirty="0" smtClean="0"/>
              <a:t>In </a:t>
            </a:r>
            <a:r>
              <a:rPr lang="en-US" dirty="0"/>
              <a:t>intra-religious utopias, a singular idea of God is accepted and practiced by all citizens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90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Utopian Protagonist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16" y="1846263"/>
            <a:ext cx="3258406" cy="40227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76225" indent="-276225">
              <a:buFont typeface="Wingdings" panose="05000000000000000000" pitchFamily="2" charset="2"/>
              <a:buChar char="§"/>
            </a:pPr>
            <a:r>
              <a:rPr lang="en-US" dirty="0"/>
              <a:t>Works to promote the ideals of society</a:t>
            </a:r>
          </a:p>
          <a:p>
            <a:pPr marL="276225" indent="-276225">
              <a:buFont typeface="Wingdings" panose="05000000000000000000" pitchFamily="2" charset="2"/>
              <a:buChar char="§"/>
            </a:pPr>
            <a:r>
              <a:rPr lang="en-US" dirty="0"/>
              <a:t>Questions the existing social and political systems with the aim to bring positive change</a:t>
            </a:r>
          </a:p>
          <a:p>
            <a:pPr marL="276225" indent="-276225">
              <a:buFont typeface="Wingdings" panose="05000000000000000000" pitchFamily="2" charset="2"/>
              <a:buChar char="§"/>
            </a:pPr>
            <a:r>
              <a:rPr lang="en-US" dirty="0"/>
              <a:t>Believes or feels that the society in which he or she lives is always getting better</a:t>
            </a:r>
          </a:p>
          <a:p>
            <a:pPr marL="276225" indent="-276225">
              <a:buFont typeface="Wingdings" panose="05000000000000000000" pitchFamily="2" charset="2"/>
              <a:buChar char="§"/>
            </a:pPr>
            <a:r>
              <a:rPr lang="en-US" dirty="0"/>
              <a:t>Helps the audience recognize the positive aspects of the utopian world through his or her perspective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1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Dystopia – Definition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futuristic, imagined universe in which oppressive societal control and the illusion of a perfect society are maintained through corporate, bureaucratic, technological, moral, or totalitarian control.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Dystopias</a:t>
            </a:r>
            <a:r>
              <a:rPr lang="en-US" dirty="0"/>
              <a:t>, through an exaggerated worst-case scenario, make a criticism about a current trend, societal norm, or political system.</a:t>
            </a:r>
          </a:p>
        </p:txBody>
      </p:sp>
    </p:spTree>
    <p:extLst>
      <p:ext uri="{BB962C8B-B14F-4D97-AF65-F5344CB8AC3E}">
        <p14:creationId xmlns:p14="http://schemas.microsoft.com/office/powerpoint/2010/main" val="163812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Dystopia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a Dystopian Society: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Propaganda </a:t>
            </a:r>
            <a:r>
              <a:rPr lang="en-US" dirty="0"/>
              <a:t>is used to control the citizens of society.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Information</a:t>
            </a:r>
            <a:r>
              <a:rPr lang="en-US" dirty="0"/>
              <a:t>, independent thought, and freedom are restricted.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 </a:t>
            </a:r>
            <a:r>
              <a:rPr lang="en-US" dirty="0"/>
              <a:t>figurehead or concept is worshipped by the citizens of the society.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Citizens </a:t>
            </a:r>
            <a:r>
              <a:rPr lang="en-US" dirty="0"/>
              <a:t>are perceived to be under constant surveillance.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Citizens </a:t>
            </a:r>
            <a:r>
              <a:rPr lang="en-US" dirty="0"/>
              <a:t>have a fear of the outside world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Citizens </a:t>
            </a:r>
            <a:r>
              <a:rPr lang="en-US" dirty="0"/>
              <a:t>live in a dehumanized state.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natural world is banished and distrusted.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Citizens </a:t>
            </a:r>
            <a:r>
              <a:rPr lang="en-US" dirty="0"/>
              <a:t>conform to uniform expectations. Individuality and dissent are bad.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society is an illusion of a perfect utopian world.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61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Dystopian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dystopian works present a world in which oppressive societal control and the illusion of a perfect society are maintained through one or more of the following types of controls:</a:t>
            </a:r>
          </a:p>
          <a:p>
            <a:pPr lvl="1"/>
            <a:r>
              <a:rPr lang="en-US" b="1" dirty="0" smtClean="0"/>
              <a:t>Corporate </a:t>
            </a:r>
            <a:r>
              <a:rPr lang="en-US" b="1" dirty="0"/>
              <a:t>control: </a:t>
            </a:r>
            <a:r>
              <a:rPr lang="en-US" dirty="0"/>
              <a:t>One or more large corporations control society through products, advertising, and/or the media. Examples include </a:t>
            </a:r>
            <a:r>
              <a:rPr lang="en-US" i="1" dirty="0"/>
              <a:t>Minority Report </a:t>
            </a:r>
            <a:r>
              <a:rPr lang="en-US" dirty="0"/>
              <a:t>and </a:t>
            </a:r>
            <a:r>
              <a:rPr lang="en-US" i="1" dirty="0"/>
              <a:t>Running Man</a:t>
            </a:r>
            <a:r>
              <a:rPr lang="en-US" dirty="0"/>
              <a:t>.</a:t>
            </a:r>
          </a:p>
          <a:p>
            <a:pPr lvl="1"/>
            <a:r>
              <a:rPr lang="en-US" b="1" dirty="0" smtClean="0"/>
              <a:t>Bureaucratic </a:t>
            </a:r>
            <a:r>
              <a:rPr lang="en-US" b="1" dirty="0"/>
              <a:t>control: </a:t>
            </a:r>
            <a:r>
              <a:rPr lang="en-US" dirty="0"/>
              <a:t>Society is controlled by a mindless bureaucracy through a tangle of red tape, relentless regulations, and incompetent government officials. Examples in film include </a:t>
            </a:r>
            <a:r>
              <a:rPr lang="en-US" i="1" dirty="0"/>
              <a:t>Brazil</a:t>
            </a:r>
            <a:r>
              <a:rPr lang="en-US" dirty="0"/>
              <a:t>.</a:t>
            </a:r>
          </a:p>
          <a:p>
            <a:pPr lvl="1"/>
            <a:r>
              <a:rPr lang="en-US" b="1" dirty="0" smtClean="0"/>
              <a:t>Technological </a:t>
            </a:r>
            <a:r>
              <a:rPr lang="en-US" b="1" dirty="0"/>
              <a:t>control:</a:t>
            </a:r>
            <a:r>
              <a:rPr lang="en-US" dirty="0"/>
              <a:t> Society is controlled by technology—through computers, robots, and/or scientific means. Examples include </a:t>
            </a:r>
            <a:r>
              <a:rPr lang="en-US" i="1" dirty="0"/>
              <a:t>The Matrix</a:t>
            </a:r>
            <a:r>
              <a:rPr lang="en-US" dirty="0"/>
              <a:t>, </a:t>
            </a:r>
            <a:r>
              <a:rPr lang="en-US" i="1" dirty="0"/>
              <a:t>The Terminator</a:t>
            </a:r>
            <a:r>
              <a:rPr lang="en-US" dirty="0"/>
              <a:t>, and </a:t>
            </a:r>
            <a:r>
              <a:rPr lang="en-US" i="1" dirty="0"/>
              <a:t>I, Robot</a:t>
            </a:r>
            <a:r>
              <a:rPr lang="en-US" dirty="0"/>
              <a:t>.</a:t>
            </a:r>
          </a:p>
          <a:p>
            <a:pPr lvl="1"/>
            <a:r>
              <a:rPr lang="en-US" b="1" dirty="0" smtClean="0"/>
              <a:t>Philosophical/religious </a:t>
            </a:r>
            <a:r>
              <a:rPr lang="en-US" b="1" dirty="0"/>
              <a:t>control: </a:t>
            </a:r>
            <a:r>
              <a:rPr lang="en-US" dirty="0"/>
              <a:t>Society is controlled by philosophical or religious ideology often enforced through a dictatorship or theocratic government.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06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Dystopian Protagonist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80" y="1910191"/>
            <a:ext cx="4937760" cy="3465854"/>
          </a:xfrm>
        </p:spPr>
        <p:txBody>
          <a:bodyPr>
            <a:normAutofit/>
          </a:bodyPr>
          <a:lstStyle/>
          <a:p>
            <a:pPr marL="352425" lvl="0" indent="-352425">
              <a:buFont typeface="Wingdings" panose="05000000000000000000" pitchFamily="2" charset="2"/>
              <a:buChar char="§"/>
            </a:pPr>
            <a:r>
              <a:rPr lang="en-US" dirty="0" smtClean="0"/>
              <a:t>Often feels trapped and is struggling to escape</a:t>
            </a:r>
          </a:p>
          <a:p>
            <a:pPr marL="352425" lvl="0" indent="-352425">
              <a:buFont typeface="Wingdings" panose="05000000000000000000" pitchFamily="2" charset="2"/>
              <a:buChar char="§"/>
            </a:pPr>
            <a:r>
              <a:rPr lang="en-US" dirty="0" smtClean="0"/>
              <a:t>Questions the existing social and political systems</a:t>
            </a:r>
          </a:p>
          <a:p>
            <a:pPr marL="352425" lvl="0" indent="-352425">
              <a:buFont typeface="Wingdings" panose="05000000000000000000" pitchFamily="2" charset="2"/>
              <a:buChar char="§"/>
            </a:pPr>
            <a:r>
              <a:rPr lang="en-US" dirty="0" smtClean="0"/>
              <a:t>Believes or feels that something is terribly wrong with the society in which he or she lives</a:t>
            </a:r>
          </a:p>
          <a:p>
            <a:pPr marL="352425" lvl="0" indent="-352425">
              <a:buFont typeface="Wingdings" panose="05000000000000000000" pitchFamily="2" charset="2"/>
              <a:buChar char="§"/>
            </a:pPr>
            <a:r>
              <a:rPr lang="en-US" dirty="0" smtClean="0"/>
              <a:t>Helps the audience recognizes the negative aspects of the dystopian world through his or her perspective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166" y="2095672"/>
            <a:ext cx="2391507" cy="3094892"/>
          </a:xfrm>
        </p:spPr>
      </p:pic>
    </p:spTree>
    <p:extLst>
      <p:ext uri="{BB962C8B-B14F-4D97-AF65-F5344CB8AC3E}">
        <p14:creationId xmlns:p14="http://schemas.microsoft.com/office/powerpoint/2010/main" val="3063582397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742</Words>
  <Application>Microsoft Office PowerPoint</Application>
  <PresentationFormat>Widescreen</PresentationFormat>
  <Paragraphs>63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Georgia</vt:lpstr>
      <vt:lpstr>Wingdings</vt:lpstr>
      <vt:lpstr>1_Retrospect</vt:lpstr>
      <vt:lpstr>Utopia and Dystopia</vt:lpstr>
      <vt:lpstr>Utopia</vt:lpstr>
      <vt:lpstr>Utopian Ideas</vt:lpstr>
      <vt:lpstr>Utopian Ideas cont’d</vt:lpstr>
      <vt:lpstr>The Utopian Protagonist</vt:lpstr>
      <vt:lpstr>Dystopia – Definition</vt:lpstr>
      <vt:lpstr>Dystopia</vt:lpstr>
      <vt:lpstr>Types of Dystopian Controls</vt:lpstr>
      <vt:lpstr>The Dystopian Protagonist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Utopia and Dystopia</dc:title>
  <dc:creator>Orepitan, Victoria, R (CRHS)</dc:creator>
  <cp:lastModifiedBy>Orepitan, Victoria, R (CRHS)</cp:lastModifiedBy>
  <cp:revision>1</cp:revision>
  <dcterms:created xsi:type="dcterms:W3CDTF">2015-09-10T13:12:51Z</dcterms:created>
  <dcterms:modified xsi:type="dcterms:W3CDTF">2015-09-10T13:13:53Z</dcterms:modified>
</cp:coreProperties>
</file>